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7" r:id="rId12"/>
    <p:sldId id="264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" pitchFamily="2" charset="0"/>
      <p:regular r:id="rId19"/>
      <p:bold r:id="rId20"/>
      <p:italic r:id="rId21"/>
      <p:boldItalic r:id="rId22"/>
    </p:embeddedFont>
    <p:embeddedFont>
      <p:font typeface="Nunito Sans SemiBold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Rayner" userId="ef3a618c-7e7c-4eb5-b522-4555f60dfbf4" providerId="ADAL" clId="{9735FE41-3C2D-4860-81CE-9876234D5621}"/>
    <pc:docChg chg="undo custSel addSld modSld">
      <pc:chgData name="Kate Rayner" userId="ef3a618c-7e7c-4eb5-b522-4555f60dfbf4" providerId="ADAL" clId="{9735FE41-3C2D-4860-81CE-9876234D5621}" dt="2024-04-30T19:28:25.811" v="497" actId="20577"/>
      <pc:docMkLst>
        <pc:docMk/>
      </pc:docMkLst>
      <pc:sldChg chg="modSp mod">
        <pc:chgData name="Kate Rayner" userId="ef3a618c-7e7c-4eb5-b522-4555f60dfbf4" providerId="ADAL" clId="{9735FE41-3C2D-4860-81CE-9876234D5621}" dt="2024-04-30T18:12:40.259" v="5" actId="6549"/>
        <pc:sldMkLst>
          <pc:docMk/>
          <pc:sldMk cId="0" sldId="257"/>
        </pc:sldMkLst>
        <pc:spChg chg="mod">
          <ac:chgData name="Kate Rayner" userId="ef3a618c-7e7c-4eb5-b522-4555f60dfbf4" providerId="ADAL" clId="{9735FE41-3C2D-4860-81CE-9876234D5621}" dt="2024-04-30T18:12:40.259" v="5" actId="6549"/>
          <ac:spMkLst>
            <pc:docMk/>
            <pc:sldMk cId="0" sldId="257"/>
            <ac:spMk id="36" creationId="{00000000-0000-0000-0000-000000000000}"/>
          </ac:spMkLst>
        </pc:spChg>
      </pc:sldChg>
      <pc:sldChg chg="modSp mod">
        <pc:chgData name="Kate Rayner" userId="ef3a618c-7e7c-4eb5-b522-4555f60dfbf4" providerId="ADAL" clId="{9735FE41-3C2D-4860-81CE-9876234D5621}" dt="2024-04-30T18:13:32.125" v="92" actId="6549"/>
        <pc:sldMkLst>
          <pc:docMk/>
          <pc:sldMk cId="0" sldId="258"/>
        </pc:sldMkLst>
        <pc:spChg chg="mod">
          <ac:chgData name="Kate Rayner" userId="ef3a618c-7e7c-4eb5-b522-4555f60dfbf4" providerId="ADAL" clId="{9735FE41-3C2D-4860-81CE-9876234D5621}" dt="2024-04-30T18:13:32.125" v="92" actId="6549"/>
          <ac:spMkLst>
            <pc:docMk/>
            <pc:sldMk cId="0" sldId="258"/>
            <ac:spMk id="43" creationId="{00000000-0000-0000-0000-000000000000}"/>
          </ac:spMkLst>
        </pc:spChg>
      </pc:sldChg>
      <pc:sldChg chg="modSp mod">
        <pc:chgData name="Kate Rayner" userId="ef3a618c-7e7c-4eb5-b522-4555f60dfbf4" providerId="ADAL" clId="{9735FE41-3C2D-4860-81CE-9876234D5621}" dt="2024-04-30T18:40:40.589" v="93"/>
        <pc:sldMkLst>
          <pc:docMk/>
          <pc:sldMk cId="0" sldId="259"/>
        </pc:sldMkLst>
        <pc:spChg chg="mod">
          <ac:chgData name="Kate Rayner" userId="ef3a618c-7e7c-4eb5-b522-4555f60dfbf4" providerId="ADAL" clId="{9735FE41-3C2D-4860-81CE-9876234D5621}" dt="2024-04-30T18:40:40.589" v="93"/>
          <ac:spMkLst>
            <pc:docMk/>
            <pc:sldMk cId="0" sldId="259"/>
            <ac:spMk id="50" creationId="{00000000-0000-0000-0000-000000000000}"/>
          </ac:spMkLst>
        </pc:spChg>
      </pc:sldChg>
      <pc:sldChg chg="modSp mod">
        <pc:chgData name="Kate Rayner" userId="ef3a618c-7e7c-4eb5-b522-4555f60dfbf4" providerId="ADAL" clId="{9735FE41-3C2D-4860-81CE-9876234D5621}" dt="2024-04-30T18:40:57.207" v="96" actId="20577"/>
        <pc:sldMkLst>
          <pc:docMk/>
          <pc:sldMk cId="0" sldId="260"/>
        </pc:sldMkLst>
        <pc:spChg chg="mod">
          <ac:chgData name="Kate Rayner" userId="ef3a618c-7e7c-4eb5-b522-4555f60dfbf4" providerId="ADAL" clId="{9735FE41-3C2D-4860-81CE-9876234D5621}" dt="2024-04-30T18:40:57.207" v="96" actId="20577"/>
          <ac:spMkLst>
            <pc:docMk/>
            <pc:sldMk cId="0" sldId="260"/>
            <ac:spMk id="57" creationId="{00000000-0000-0000-0000-000000000000}"/>
          </ac:spMkLst>
        </pc:spChg>
      </pc:sldChg>
      <pc:sldChg chg="modSp mod">
        <pc:chgData name="Kate Rayner" userId="ef3a618c-7e7c-4eb5-b522-4555f60dfbf4" providerId="ADAL" clId="{9735FE41-3C2D-4860-81CE-9876234D5621}" dt="2024-04-30T18:45:58.420" v="191" actId="6549"/>
        <pc:sldMkLst>
          <pc:docMk/>
          <pc:sldMk cId="0" sldId="263"/>
        </pc:sldMkLst>
        <pc:spChg chg="mod">
          <ac:chgData name="Kate Rayner" userId="ef3a618c-7e7c-4eb5-b522-4555f60dfbf4" providerId="ADAL" clId="{9735FE41-3C2D-4860-81CE-9876234D5621}" dt="2024-04-30T18:45:58.420" v="191" actId="6549"/>
          <ac:spMkLst>
            <pc:docMk/>
            <pc:sldMk cId="0" sldId="263"/>
            <ac:spMk id="78" creationId="{00000000-0000-0000-0000-000000000000}"/>
          </ac:spMkLst>
        </pc:spChg>
      </pc:sldChg>
      <pc:sldChg chg="modSp mod">
        <pc:chgData name="Kate Rayner" userId="ef3a618c-7e7c-4eb5-b522-4555f60dfbf4" providerId="ADAL" clId="{9735FE41-3C2D-4860-81CE-9876234D5621}" dt="2024-04-30T19:28:25.811" v="497" actId="20577"/>
        <pc:sldMkLst>
          <pc:docMk/>
          <pc:sldMk cId="0" sldId="264"/>
        </pc:sldMkLst>
        <pc:spChg chg="mod">
          <ac:chgData name="Kate Rayner" userId="ef3a618c-7e7c-4eb5-b522-4555f60dfbf4" providerId="ADAL" clId="{9735FE41-3C2D-4860-81CE-9876234D5621}" dt="2024-04-30T19:28:07.435" v="466" actId="20577"/>
          <ac:spMkLst>
            <pc:docMk/>
            <pc:sldMk cId="0" sldId="264"/>
            <ac:spMk id="84" creationId="{00000000-0000-0000-0000-000000000000}"/>
          </ac:spMkLst>
        </pc:spChg>
        <pc:spChg chg="mod">
          <ac:chgData name="Kate Rayner" userId="ef3a618c-7e7c-4eb5-b522-4555f60dfbf4" providerId="ADAL" clId="{9735FE41-3C2D-4860-81CE-9876234D5621}" dt="2024-04-30T19:28:25.811" v="497" actId="20577"/>
          <ac:spMkLst>
            <pc:docMk/>
            <pc:sldMk cId="0" sldId="264"/>
            <ac:spMk id="86" creationId="{00000000-0000-0000-0000-000000000000}"/>
          </ac:spMkLst>
        </pc:spChg>
      </pc:sldChg>
      <pc:sldChg chg="addSp modSp new mod">
        <pc:chgData name="Kate Rayner" userId="ef3a618c-7e7c-4eb5-b522-4555f60dfbf4" providerId="ADAL" clId="{9735FE41-3C2D-4860-81CE-9876234D5621}" dt="2024-04-30T18:42:57.015" v="184" actId="1076"/>
        <pc:sldMkLst>
          <pc:docMk/>
          <pc:sldMk cId="3301191514" sldId="266"/>
        </pc:sldMkLst>
        <pc:spChg chg="add mod">
          <ac:chgData name="Kate Rayner" userId="ef3a618c-7e7c-4eb5-b522-4555f60dfbf4" providerId="ADAL" clId="{9735FE41-3C2D-4860-81CE-9876234D5621}" dt="2024-04-30T18:42:53.091" v="182" actId="1076"/>
          <ac:spMkLst>
            <pc:docMk/>
            <pc:sldMk cId="3301191514" sldId="266"/>
            <ac:spMk id="6" creationId="{139BB89E-D90C-4905-BBE4-E0764E63AFE9}"/>
          </ac:spMkLst>
        </pc:spChg>
        <pc:spChg chg="add mod">
          <ac:chgData name="Kate Rayner" userId="ef3a618c-7e7c-4eb5-b522-4555f60dfbf4" providerId="ADAL" clId="{9735FE41-3C2D-4860-81CE-9876234D5621}" dt="2024-04-30T18:42:38.780" v="180" actId="20577"/>
          <ac:spMkLst>
            <pc:docMk/>
            <pc:sldMk cId="3301191514" sldId="266"/>
            <ac:spMk id="9" creationId="{B9919473-11A5-4C3E-ABF9-40DE2CC34D9D}"/>
          </ac:spMkLst>
        </pc:spChg>
        <pc:picChg chg="add mod">
          <ac:chgData name="Kate Rayner" userId="ef3a618c-7e7c-4eb5-b522-4555f60dfbf4" providerId="ADAL" clId="{9735FE41-3C2D-4860-81CE-9876234D5621}" dt="2024-04-30T18:42:57.015" v="184" actId="1076"/>
          <ac:picMkLst>
            <pc:docMk/>
            <pc:sldMk cId="3301191514" sldId="266"/>
            <ac:picMk id="7" creationId="{E67E89FF-D774-444A-A658-100BCB4EA78E}"/>
          </ac:picMkLst>
        </pc:picChg>
      </pc:sldChg>
      <pc:sldChg chg="addSp delSp modSp new mod modClrScheme chgLayout">
        <pc:chgData name="Kate Rayner" userId="ef3a618c-7e7c-4eb5-b522-4555f60dfbf4" providerId="ADAL" clId="{9735FE41-3C2D-4860-81CE-9876234D5621}" dt="2024-04-30T18:48:13.374" v="464" actId="20577"/>
        <pc:sldMkLst>
          <pc:docMk/>
          <pc:sldMk cId="1656590055" sldId="267"/>
        </pc:sldMkLst>
        <pc:spChg chg="del mod ord">
          <ac:chgData name="Kate Rayner" userId="ef3a618c-7e7c-4eb5-b522-4555f60dfbf4" providerId="ADAL" clId="{9735FE41-3C2D-4860-81CE-9876234D5621}" dt="2024-04-30T18:46:47.490" v="193" actId="700"/>
          <ac:spMkLst>
            <pc:docMk/>
            <pc:sldMk cId="1656590055" sldId="267"/>
            <ac:spMk id="2" creationId="{67E43CA0-35DC-4CEF-91C1-DC51F00C183A}"/>
          </ac:spMkLst>
        </pc:spChg>
        <pc:spChg chg="del mod ord">
          <ac:chgData name="Kate Rayner" userId="ef3a618c-7e7c-4eb5-b522-4555f60dfbf4" providerId="ADAL" clId="{9735FE41-3C2D-4860-81CE-9876234D5621}" dt="2024-04-30T18:46:47.490" v="193" actId="700"/>
          <ac:spMkLst>
            <pc:docMk/>
            <pc:sldMk cId="1656590055" sldId="267"/>
            <ac:spMk id="3" creationId="{793C4C48-8D45-4B48-9CD9-9D2927228D89}"/>
          </ac:spMkLst>
        </pc:spChg>
        <pc:spChg chg="mod ord">
          <ac:chgData name="Kate Rayner" userId="ef3a618c-7e7c-4eb5-b522-4555f60dfbf4" providerId="ADAL" clId="{9735FE41-3C2D-4860-81CE-9876234D5621}" dt="2024-04-30T18:46:47.490" v="193" actId="700"/>
          <ac:spMkLst>
            <pc:docMk/>
            <pc:sldMk cId="1656590055" sldId="267"/>
            <ac:spMk id="4" creationId="{F5318ACD-0709-4565-B8EE-DE91738D2819}"/>
          </ac:spMkLst>
        </pc:spChg>
        <pc:spChg chg="add mod ord">
          <ac:chgData name="Kate Rayner" userId="ef3a618c-7e7c-4eb5-b522-4555f60dfbf4" providerId="ADAL" clId="{9735FE41-3C2D-4860-81CE-9876234D5621}" dt="2024-04-30T18:46:56.342" v="226" actId="20577"/>
          <ac:spMkLst>
            <pc:docMk/>
            <pc:sldMk cId="1656590055" sldId="267"/>
            <ac:spMk id="5" creationId="{DDB3B599-504C-48E1-8061-DAA1F058193D}"/>
          </ac:spMkLst>
        </pc:spChg>
        <pc:spChg chg="add mod ord">
          <ac:chgData name="Kate Rayner" userId="ef3a618c-7e7c-4eb5-b522-4555f60dfbf4" providerId="ADAL" clId="{9735FE41-3C2D-4860-81CE-9876234D5621}" dt="2024-04-30T18:48:13.374" v="464" actId="20577"/>
          <ac:spMkLst>
            <pc:docMk/>
            <pc:sldMk cId="1656590055" sldId="267"/>
            <ac:spMk id="6" creationId="{F452B3B8-44C9-4F21-95BA-63B19E6222F6}"/>
          </ac:spMkLst>
        </pc:spChg>
      </pc:sldChg>
    </pc:docChg>
  </pc:docChgLst>
  <pc:docChgLst>
    <pc:chgData name="Kate Rayner" userId="ef3a618c-7e7c-4eb5-b522-4555f60dfbf4" providerId="ADAL" clId="{C665FD89-972A-4010-B2DC-71B4EDB98B42}"/>
    <pc:docChg chg="modSld">
      <pc:chgData name="Kate Rayner" userId="ef3a618c-7e7c-4eb5-b522-4555f60dfbf4" providerId="ADAL" clId="{C665FD89-972A-4010-B2DC-71B4EDB98B42}" dt="2024-04-30T17:02:55.651" v="0" actId="20577"/>
      <pc:docMkLst>
        <pc:docMk/>
      </pc:docMkLst>
      <pc:sldChg chg="modSp mod">
        <pc:chgData name="Kate Rayner" userId="ef3a618c-7e7c-4eb5-b522-4555f60dfbf4" providerId="ADAL" clId="{C665FD89-972A-4010-B2DC-71B4EDB98B42}" dt="2024-04-30T17:02:55.651" v="0" actId="20577"/>
        <pc:sldMkLst>
          <pc:docMk/>
          <pc:sldMk cId="0" sldId="257"/>
        </pc:sldMkLst>
        <pc:spChg chg="mod">
          <ac:chgData name="Kate Rayner" userId="ef3a618c-7e7c-4eb5-b522-4555f60dfbf4" providerId="ADAL" clId="{C665FD89-972A-4010-B2DC-71B4EDB98B42}" dt="2024-04-30T17:02:55.651" v="0" actId="20577"/>
          <ac:spMkLst>
            <pc:docMk/>
            <pc:sldMk cId="0" sldId="257"/>
            <ac:spMk id="36" creationId="{00000000-0000-0000-0000-000000000000}"/>
          </ac:spMkLst>
        </pc:spChg>
      </pc:sldChg>
    </pc:docChg>
  </pc:docChgLst>
  <pc:docChgLst>
    <pc:chgData name="Kate Rayner" userId="ef3a618c-7e7c-4eb5-b522-4555f60dfbf4" providerId="ADAL" clId="{BADC2987-EDFA-4BC4-B11A-B045F748386A}"/>
    <pc:docChg chg="custSel modSld">
      <pc:chgData name="Kate Rayner" userId="ef3a618c-7e7c-4eb5-b522-4555f60dfbf4" providerId="ADAL" clId="{BADC2987-EDFA-4BC4-B11A-B045F748386A}" dt="2024-03-26T17:10:25.985" v="4" actId="1076"/>
      <pc:docMkLst>
        <pc:docMk/>
      </pc:docMkLst>
      <pc:sldChg chg="addSp delSp modSp mod">
        <pc:chgData name="Kate Rayner" userId="ef3a618c-7e7c-4eb5-b522-4555f60dfbf4" providerId="ADAL" clId="{BADC2987-EDFA-4BC4-B11A-B045F748386A}" dt="2024-03-26T17:10:25.985" v="4" actId="1076"/>
        <pc:sldMkLst>
          <pc:docMk/>
          <pc:sldMk cId="0" sldId="256"/>
        </pc:sldMkLst>
        <pc:spChg chg="mod">
          <ac:chgData name="Kate Rayner" userId="ef3a618c-7e7c-4eb5-b522-4555f60dfbf4" providerId="ADAL" clId="{BADC2987-EDFA-4BC4-B11A-B045F748386A}" dt="2024-03-26T17:10:04.861" v="1" actId="20577"/>
          <ac:spMkLst>
            <pc:docMk/>
            <pc:sldMk cId="0" sldId="256"/>
            <ac:spMk id="30" creationId="{00000000-0000-0000-0000-000000000000}"/>
          </ac:spMkLst>
        </pc:spChg>
        <pc:picChg chg="del">
          <ac:chgData name="Kate Rayner" userId="ef3a618c-7e7c-4eb5-b522-4555f60dfbf4" providerId="ADAL" clId="{BADC2987-EDFA-4BC4-B11A-B045F748386A}" dt="2024-03-26T17:10:06.473" v="2" actId="478"/>
          <ac:picMkLst>
            <pc:docMk/>
            <pc:sldMk cId="0" sldId="256"/>
            <ac:picMk id="2" creationId="{2E0B2E11-1F9B-47D6-B06F-F4BCAD41E183}"/>
          </ac:picMkLst>
        </pc:picChg>
        <pc:picChg chg="add mod">
          <ac:chgData name="Kate Rayner" userId="ef3a618c-7e7c-4eb5-b522-4555f60dfbf4" providerId="ADAL" clId="{BADC2987-EDFA-4BC4-B11A-B045F748386A}" dt="2024-03-26T17:10:25.985" v="4" actId="1076"/>
          <ac:picMkLst>
            <pc:docMk/>
            <pc:sldMk cId="0" sldId="256"/>
            <ac:picMk id="4" creationId="{CA4A16F2-2B76-4C2E-8DC1-5484C625DDE8}"/>
          </ac:picMkLst>
        </pc:picChg>
      </pc:sldChg>
    </pc:docChg>
  </pc:docChgLst>
  <pc:docChgLst>
    <pc:chgData name="Kate Rayner" userId="ef3a618c-7e7c-4eb5-b522-4555f60dfbf4" providerId="ADAL" clId="{214CD02A-4848-4246-A00D-B4D8F53BDBE0}"/>
    <pc:docChg chg="modSld">
      <pc:chgData name="Kate Rayner" userId="ef3a618c-7e7c-4eb5-b522-4555f60dfbf4" providerId="ADAL" clId="{214CD02A-4848-4246-A00D-B4D8F53BDBE0}" dt="2024-03-26T17:09:10.295" v="13" actId="20577"/>
      <pc:docMkLst>
        <pc:docMk/>
      </pc:docMkLst>
      <pc:sldChg chg="modSp mod">
        <pc:chgData name="Kate Rayner" userId="ef3a618c-7e7c-4eb5-b522-4555f60dfbf4" providerId="ADAL" clId="{214CD02A-4848-4246-A00D-B4D8F53BDBE0}" dt="2024-03-26T17:09:10.295" v="13" actId="20577"/>
        <pc:sldMkLst>
          <pc:docMk/>
          <pc:sldMk cId="0" sldId="258"/>
        </pc:sldMkLst>
        <pc:spChg chg="mod">
          <ac:chgData name="Kate Rayner" userId="ef3a618c-7e7c-4eb5-b522-4555f60dfbf4" providerId="ADAL" clId="{214CD02A-4848-4246-A00D-B4D8F53BDBE0}" dt="2024-03-26T17:09:10.295" v="13" actId="20577"/>
          <ac:spMkLst>
            <pc:docMk/>
            <pc:sldMk cId="0" sldId="258"/>
            <ac:spMk id="4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07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49300"/>
            <a:ext cx="1619337" cy="6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3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4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3724275" y="971550"/>
            <a:ext cx="1619100" cy="1619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28000" y="1335094"/>
            <a:ext cx="1011651" cy="8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00" y="26367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 SemiBold"/>
              <a:buChar char="●"/>
              <a:defRPr sz="18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○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■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●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○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■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●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○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 SemiBold"/>
              <a:buChar char="■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transition spd="slow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30" name="Google Shape;30;p5"/>
          <p:cNvSpPr txBox="1"/>
          <p:nvPr/>
        </p:nvSpPr>
        <p:spPr>
          <a:xfrm>
            <a:off x="244115" y="279174"/>
            <a:ext cx="8179637" cy="15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GB" sz="4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Year 4 Multiplication Tables Check (MTC) 2024</a:t>
            </a:r>
            <a:endParaRPr sz="4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A16F2-2B76-4C2E-8DC1-5484C625D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79" y="1615211"/>
            <a:ext cx="3048006" cy="30480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 dirty="0"/>
              <a:t>Quick (free demo) of what it nearly looks like!</a:t>
            </a:r>
            <a:endParaRPr b="1" u="sng"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311700" y="4352795"/>
            <a:ext cx="8520600" cy="70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None/>
            </a:pPr>
            <a:r>
              <a:rPr lang="en-GB" dirty="0"/>
              <a:t>https://talkingtimestables.uk/y4_ks2_mtc_practice_tests_multiplication_tables_check.php</a:t>
            </a:r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3B0CA-6046-4239-8A46-9692E4FF1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470" y="820454"/>
            <a:ext cx="4153059" cy="32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96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B3B599-504C-48E1-8061-DAA1F058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How best to prepare: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52B3B8-44C9-4F21-95BA-63B19E622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Remind them that the check should last no more than </a:t>
            </a:r>
            <a:r>
              <a:rPr lang="en-GB" sz="1600" dirty="0">
                <a:solidFill>
                  <a:srgbClr val="283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 want to go over times tables, make them fun.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Char char="●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If you have any concerns, talk to your 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child’s teacher.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unito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Char char="●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unito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Char char="●"/>
              <a:tabLst/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child has any concerns, encourage them to talk to a trusted adult (for example, yourself, their teacher).</a:t>
            </a:r>
          </a:p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tabLst/>
              <a:defRPr/>
            </a:pP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18ACD-0709-4565-B8EE-DE91738D28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59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311700" y="739301"/>
            <a:ext cx="8520600" cy="1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700" dirty="0"/>
              <a:t>We really thank you for your support with this matter and wish our Y4 pupils all the best for the upcoming MTC in June 2024.</a:t>
            </a:r>
            <a:endParaRPr sz="27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774800" y="3313875"/>
            <a:ext cx="7486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for taking the time to come and </a:t>
            </a:r>
            <a:r>
              <a:rPr lang="en-GB" sz="2800" b="1" dirty="0"/>
              <a:t>listen to</a:t>
            </a:r>
            <a:r>
              <a:rPr lang="en-GB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this </a:t>
            </a:r>
            <a:r>
              <a:rPr lang="en-GB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 today.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 dirty="0"/>
              <a:t>Key information about multiplication tables check (MTC):</a:t>
            </a:r>
            <a:endParaRPr b="1" u="sng" dirty="0"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40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The MTC determines if Year 4 children can </a:t>
            </a:r>
            <a:r>
              <a:rPr lang="en-GB" dirty="0">
                <a:solidFill>
                  <a:srgbClr val="283593"/>
                </a:solidFill>
              </a:rPr>
              <a:t>fluently</a:t>
            </a:r>
            <a:r>
              <a:rPr lang="en-GB" dirty="0"/>
              <a:t> recall their multiplication tables up to 12 x 12.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>
                <a:solidFill>
                  <a:srgbClr val="000000"/>
                </a:solidFill>
              </a:rPr>
              <a:t>They are designed to help schools identify which children require more support to learn their times tables.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‘pass’ rate or threshold which means that, unlike the Phonics Screening Check, children will not be expected to re-sit the check. 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Department for Education (DfE) will create a report about the overall results across all schools in England, not individual schools. 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/>
              <a:t>When the check will take place:</a:t>
            </a:r>
            <a:endParaRPr b="1" u="sng"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51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There will be a </a:t>
            </a:r>
            <a:r>
              <a:rPr lang="en-GB" dirty="0">
                <a:solidFill>
                  <a:srgbClr val="283593"/>
                </a:solidFill>
              </a:rPr>
              <a:t>3 week window </a:t>
            </a:r>
            <a:r>
              <a:rPr lang="en-GB" dirty="0"/>
              <a:t>from </a:t>
            </a:r>
            <a:r>
              <a:rPr lang="en-GB" dirty="0">
                <a:solidFill>
                  <a:srgbClr val="283593"/>
                </a:solidFill>
              </a:rPr>
              <a:t>Monday 3rd June to Friday 21st June 2023 </a:t>
            </a:r>
            <a:r>
              <a:rPr lang="en-GB" dirty="0"/>
              <a:t>for schools to administer the check. However week three is a back up in case of absence or technical failure.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There is </a:t>
            </a:r>
            <a:r>
              <a:rPr lang="en-GB" dirty="0">
                <a:solidFill>
                  <a:srgbClr val="283593"/>
                </a:solidFill>
              </a:rPr>
              <a:t>no set day </a:t>
            </a:r>
            <a:r>
              <a:rPr lang="en-GB" dirty="0"/>
              <a:t>to administer the check and children are not expected to take the check at the same time.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All eligible Year 4 children in England will be required to take the check. 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Getting ready: </a:t>
            </a: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TTR practise in school/ Maths frame check/ ‘Try it out’ area, provided by the DfE, which we will use in school.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/>
              <a:t>How the check is carried out:</a:t>
            </a:r>
            <a:endParaRPr b="1" u="sng"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check will be </a:t>
            </a:r>
            <a:r>
              <a:rPr lang="en-GB" dirty="0">
                <a:solidFill>
                  <a:srgbClr val="283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digital.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Answers will be entered using a keyboard, by pressing digits using a mouse or using an on-screen number pad.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Usually, the check will take less than </a:t>
            </a:r>
            <a:r>
              <a:rPr lang="en-GB" dirty="0">
                <a:solidFill>
                  <a:srgbClr val="283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each child.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children will have </a:t>
            </a:r>
            <a:r>
              <a:rPr lang="en-GB" dirty="0">
                <a:solidFill>
                  <a:srgbClr val="283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seconds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from the time the question appears to input their answer.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will be a total of </a:t>
            </a:r>
            <a:r>
              <a:rPr lang="en-GB" dirty="0">
                <a:solidFill>
                  <a:srgbClr val="283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questions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 a </a:t>
            </a:r>
            <a:r>
              <a:rPr lang="en-GB" dirty="0">
                <a:solidFill>
                  <a:srgbClr val="283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second pause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in-between questions.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will be </a:t>
            </a:r>
            <a:r>
              <a:rPr lang="en-GB" dirty="0">
                <a:solidFill>
                  <a:srgbClr val="283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practice questions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before the check begins. </a:t>
            </a: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/>
              <a:t>Specific arrangements for the check:</a:t>
            </a:r>
            <a:endParaRPr b="1" u="sng"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children will be eligible for specific arrangements:</a:t>
            </a:r>
          </a:p>
          <a:p>
            <a:pPr marL="11430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Colour contrast;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Font size adjustment;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‘Next’ button (alternative to 3-second pause);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Removing on-screen number pad;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adult to input answers;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Audio version;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Audible time alert.</a:t>
            </a:r>
            <a:endParaRPr lang="en-GB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endParaRPr lang="en-GB"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We will trial these, to see if they could work for your child beforehand.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/>
              <a:t>The check questions:</a:t>
            </a:r>
            <a:endParaRPr b="1" u="sng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Each child will be </a:t>
            </a:r>
            <a:r>
              <a:rPr lang="en-GB" dirty="0">
                <a:solidFill>
                  <a:srgbClr val="283593"/>
                </a:solidFill>
              </a:rPr>
              <a:t>randomly assigned </a:t>
            </a:r>
            <a:r>
              <a:rPr lang="en-GB" dirty="0"/>
              <a:t>a set of questions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There will only be </a:t>
            </a:r>
            <a:r>
              <a:rPr lang="en-GB" dirty="0">
                <a:solidFill>
                  <a:srgbClr val="283593"/>
                </a:solidFill>
              </a:rPr>
              <a:t>multiplication</a:t>
            </a:r>
            <a:r>
              <a:rPr lang="en-GB" dirty="0"/>
              <a:t> questions in the check, not division facts.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The 6, 7, 8, 9 and 12 times tables are </a:t>
            </a:r>
            <a:r>
              <a:rPr lang="en-GB" dirty="0">
                <a:solidFill>
                  <a:srgbClr val="283593"/>
                </a:solidFill>
              </a:rPr>
              <a:t>more likely </a:t>
            </a:r>
            <a:r>
              <a:rPr lang="en-GB" dirty="0"/>
              <a:t>to be asked, as these are the hardest for most children to learn. It’s a good idea to focus on these tricky times tables with your child at home.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Reversal of questions (e.g. 8 x 6 and 6 x 8) will not be asked in the same check.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Children will not see their individual results when they complete the check.</a:t>
            </a:r>
            <a:endParaRPr dirty="0"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 dirty="0"/>
              <a:t>How best to prepare your child for the check:</a:t>
            </a:r>
            <a:endParaRPr b="1" u="sng"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431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Remind them that the check should last no more than </a:t>
            </a:r>
            <a:r>
              <a:rPr lang="en-GB" dirty="0">
                <a:solidFill>
                  <a:srgbClr val="283593"/>
                </a:solidFill>
              </a:rPr>
              <a:t>5 minutes.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If you want to go over times tables, make them fun (Rockstars and Ed Shed have some good ways of learning times tables and school pay for these).</a:t>
            </a:r>
            <a:endParaRPr dirty="0"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None/>
            </a:pP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Char char="●"/>
            </a:pP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your child has any concerns, encourage them to talk to a trusted adult (for example, yourself, their teacher).</a:t>
            </a:r>
            <a:endParaRPr dirty="0"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Char char="●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you’re looking to support your child further with maths at home, there are lots of other good websites with free resources. 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Char char="●"/>
            </a:pPr>
            <a:endParaRPr lang="en-GB" dirty="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Char char="●"/>
            </a:pPr>
            <a:r>
              <a:rPr lang="en-GB" dirty="0">
                <a:solidFill>
                  <a:srgbClr val="000000"/>
                </a:solidFill>
              </a:rPr>
              <a:t>We are having 3 x 45 minute sessions per week in school to prepare this half term.</a:t>
            </a:r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3846-5D72-4082-939C-08B3B69218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33382-9088-435F-8489-863126C446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C8B3F-BEBC-4611-AF5D-B0450AC101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BB89E-D90C-4905-BBE4-E0764E63AFE9}"/>
              </a:ext>
            </a:extLst>
          </p:cNvPr>
          <p:cNvSpPr txBox="1"/>
          <p:nvPr/>
        </p:nvSpPr>
        <p:spPr>
          <a:xfrm>
            <a:off x="241200" y="775262"/>
            <a:ext cx="78352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Standards and Testing Agency (STA) state that they are classifying the multiplication tables by the first number in the question. For example, 8 x 3 would fall within the 8 times table.</a:t>
            </a:r>
          </a:p>
        </p:txBody>
      </p:sp>
      <p:pic>
        <p:nvPicPr>
          <p:cNvPr id="7" name="Picture 2" descr="2018 Times Tables and Multiplciation Check Table">
            <a:extLst>
              <a:ext uri="{FF2B5EF4-FFF2-40B4-BE49-F238E27FC236}">
                <a16:creationId xmlns:a16="http://schemas.microsoft.com/office/drawing/2014/main" id="{E67E89FF-D774-444A-A658-100BCB4EA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" r="29270" b="5548"/>
          <a:stretch/>
        </p:blipFill>
        <p:spPr bwMode="auto">
          <a:xfrm>
            <a:off x="2430286" y="1636945"/>
            <a:ext cx="4283427" cy="32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919473-11A5-4C3E-ABF9-40DE2CC34D9D}"/>
              </a:ext>
            </a:extLst>
          </p:cNvPr>
          <p:cNvSpPr txBox="1"/>
          <p:nvPr/>
        </p:nvSpPr>
        <p:spPr>
          <a:xfrm>
            <a:off x="370800" y="36522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/>
              <a:t>More information about the check: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19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 dirty="0"/>
              <a:t>Ways to try:</a:t>
            </a:r>
            <a:endParaRPr b="1" u="sng"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Count and look for patterns.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Understand that multiplication is repeated addition. Remember that multiplication is the inverse of division.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Recall and utilise number families. 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dirty="0"/>
              <a:t>Climb the stairs counting in multiples.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dirty="0"/>
              <a:t>Play time tables games verbally.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dirty="0"/>
              <a:t>Deal out a pack of cards and multiply the pairs.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dirty="0"/>
              <a:t>Listen and sing along to times tables songs - YouTube.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dirty="0"/>
              <a:t>Play maths games online: 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400" dirty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Hit the Button: https://www.topmarks.co.uk/maths-games/hit-the-button  </a:t>
            </a:r>
            <a:endParaRPr sz="1400" dirty="0">
              <a:solidFill>
                <a:schemeClr val="tx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400" dirty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Time table games: https://www.timestables.co.uk/games/</a:t>
            </a:r>
            <a:endParaRPr sz="1400" dirty="0">
              <a:solidFill>
                <a:schemeClr val="tx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400" dirty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Maths frame: https://mathsframe.co.uk/en/resources/resource/477/Multiplication-Tables-Check</a:t>
            </a:r>
            <a:endParaRPr sz="1400" dirty="0">
              <a:solidFill>
                <a:schemeClr val="tx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400" dirty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TT Rockstars: https://ttrockstars.com/</a:t>
            </a:r>
            <a:endParaRPr sz="1400" dirty="0">
              <a:solidFill>
                <a:schemeClr val="tx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947</Words>
  <Application>Microsoft Office PowerPoint</Application>
  <PresentationFormat>On-screen Show (16:9)</PresentationFormat>
  <Paragraphs>102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Nunito</vt:lpstr>
      <vt:lpstr>Arial</vt:lpstr>
      <vt:lpstr>Nunito Sans SemiBold</vt:lpstr>
      <vt:lpstr>TSL</vt:lpstr>
      <vt:lpstr>PowerPoint Presentation</vt:lpstr>
      <vt:lpstr>Key information about multiplication tables check (MTC):</vt:lpstr>
      <vt:lpstr>When the check will take place:</vt:lpstr>
      <vt:lpstr>How the check is carried out:</vt:lpstr>
      <vt:lpstr>Specific arrangements for the check:</vt:lpstr>
      <vt:lpstr>The check questions:</vt:lpstr>
      <vt:lpstr>How best to prepare your child for the check:</vt:lpstr>
      <vt:lpstr>PowerPoint Presentation</vt:lpstr>
      <vt:lpstr>Ways to try:</vt:lpstr>
      <vt:lpstr>Quick (free demo) of what it nearly looks like!</vt:lpstr>
      <vt:lpstr>How best to prepare: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Reuben</dc:creator>
  <cp:lastModifiedBy>Kate Rayner</cp:lastModifiedBy>
  <cp:revision>6</cp:revision>
  <dcterms:modified xsi:type="dcterms:W3CDTF">2024-04-30T19:28:29Z</dcterms:modified>
</cp:coreProperties>
</file>